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6" r:id="rId9"/>
    <p:sldId id="263" r:id="rId10"/>
    <p:sldId id="264" r:id="rId11"/>
    <p:sldId id="265" r:id="rId12"/>
  </p:sldIdLst>
  <p:sldSz cx="18288000" cy="10287000"/>
  <p:notesSz cx="6858000" cy="9144000"/>
  <p:embeddedFontLst>
    <p:embeddedFont>
      <p:font typeface="Anton" panose="00000500000000000000"/>
      <p:regular r:id="rId16"/>
    </p:embeddedFont>
    <p:embeddedFont>
      <p:font typeface="Aileron Bold" panose="00000800000000000000"/>
      <p:bold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 userDrawn="1">
          <p15:clr>
            <a:srgbClr val="A4A3A4"/>
          </p15:clr>
        </p15:guide>
        <p15:guide id="2" pos="28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55"/>
        <p:guide pos="28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82200" y="851535"/>
            <a:ext cx="7343140" cy="8406765"/>
          </a:xfrm>
          <a:custGeom>
            <a:avLst/>
            <a:gdLst/>
            <a:ahLst/>
            <a:cxnLst/>
            <a:rect l="l" t="t" r="r" b="b"/>
            <a:pathLst>
              <a:path w="7836731" h="7907552">
                <a:moveTo>
                  <a:pt x="0" y="0"/>
                </a:moveTo>
                <a:lnTo>
                  <a:pt x="7836731" y="0"/>
                </a:lnTo>
                <a:lnTo>
                  <a:pt x="7836731" y="7907552"/>
                </a:lnTo>
                <a:lnTo>
                  <a:pt x="0" y="79075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 l="-451" r="-451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028700" y="6334760"/>
            <a:ext cx="13580110" cy="2035175"/>
            <a:chOff x="0" y="0"/>
            <a:chExt cx="2372825" cy="4655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72825" cy="465567"/>
            </a:xfrm>
            <a:custGeom>
              <a:avLst/>
              <a:gdLst/>
              <a:ahLst/>
              <a:cxnLst/>
              <a:rect l="l" t="t" r="r" b="b"/>
              <a:pathLst>
                <a:path w="2372825" h="465567">
                  <a:moveTo>
                    <a:pt x="0" y="0"/>
                  </a:moveTo>
                  <a:lnTo>
                    <a:pt x="2372825" y="0"/>
                  </a:lnTo>
                  <a:lnTo>
                    <a:pt x="2372825" y="465567"/>
                  </a:lnTo>
                  <a:lnTo>
                    <a:pt x="0" y="4655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372825" cy="513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66725" y="4486910"/>
            <a:ext cx="14761210" cy="37306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4545"/>
              </a:lnSpc>
            </a:pPr>
            <a:r>
              <a:rPr lang="en-US" altLang="zh-CN" sz="96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From Political </a:t>
            </a:r>
            <a:endParaRPr lang="en-US" altLang="zh-CN" sz="96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  <a:p>
            <a:pPr algn="l">
              <a:lnSpc>
                <a:spcPts val="14545"/>
              </a:lnSpc>
            </a:pPr>
            <a:r>
              <a:rPr lang="en-US" altLang="zh-CN" sz="96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Center to Cultural Sanctuary</a:t>
            </a:r>
            <a:endParaRPr lang="en-US" altLang="zh-CN" sz="96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66725" y="800203"/>
            <a:ext cx="3684117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DIGITAL HUMANISTIC ANALYSIS AND REFLECTION </a:t>
            </a:r>
            <a:endParaRPr lang="en-US" sz="21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66725" y="8572500"/>
            <a:ext cx="4194602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LIN YANG  25124747G</a:t>
            </a:r>
            <a:endParaRPr lang="en-US" sz="21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CHC5904</a:t>
            </a:r>
            <a:endParaRPr lang="en-US" sz="21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6006229" y="1028700"/>
            <a:ext cx="1253071" cy="1253071"/>
            <a:chOff x="0" y="0"/>
            <a:chExt cx="330027" cy="330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027" cy="330027"/>
            </a:xfrm>
            <a:custGeom>
              <a:avLst/>
              <a:gdLst/>
              <a:ahLst/>
              <a:cxnLst/>
              <a:rect l="l" t="t" r="r" b="b"/>
              <a:pathLst>
                <a:path w="330027" h="330027">
                  <a:moveTo>
                    <a:pt x="0" y="0"/>
                  </a:moveTo>
                  <a:lnTo>
                    <a:pt x="330027" y="0"/>
                  </a:lnTo>
                  <a:lnTo>
                    <a:pt x="330027" y="330027"/>
                  </a:lnTo>
                  <a:lnTo>
                    <a:pt x="0" y="33002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30027" cy="377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-6778" y="0"/>
            <a:ext cx="18294778" cy="10283190"/>
          </a:xfrm>
          <a:custGeom>
            <a:avLst/>
            <a:gdLst/>
            <a:ahLst/>
            <a:cxnLst/>
            <a:rect l="l" t="t" r="r" b="b"/>
            <a:pathLst>
              <a:path w="18294778" h="10283190">
                <a:moveTo>
                  <a:pt x="0" y="0"/>
                </a:moveTo>
                <a:lnTo>
                  <a:pt x="18294778" y="0"/>
                </a:lnTo>
                <a:lnTo>
                  <a:pt x="18294778" y="10283190"/>
                </a:lnTo>
                <a:lnTo>
                  <a:pt x="0" y="102831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515600" y="495300"/>
            <a:ext cx="6833100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560"/>
              </a:lnSpc>
            </a:pPr>
            <a:r>
              <a:rPr lang="en-US" sz="8800">
                <a:solidFill>
                  <a:schemeClr val="bg1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THANK YOU FOR LESTENING!</a:t>
            </a:r>
            <a:endParaRPr lang="en-US" sz="8800">
              <a:solidFill>
                <a:schemeClr val="bg1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8005229"/>
            <a:ext cx="1253071" cy="1253071"/>
            <a:chOff x="0" y="0"/>
            <a:chExt cx="330027" cy="330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027" cy="330027"/>
            </a:xfrm>
            <a:custGeom>
              <a:avLst/>
              <a:gdLst/>
              <a:ahLst/>
              <a:cxnLst/>
              <a:rect l="l" t="t" r="r" b="b"/>
              <a:pathLst>
                <a:path w="330027" h="330027">
                  <a:moveTo>
                    <a:pt x="0" y="0"/>
                  </a:moveTo>
                  <a:lnTo>
                    <a:pt x="330027" y="0"/>
                  </a:lnTo>
                  <a:lnTo>
                    <a:pt x="330027" y="330027"/>
                  </a:lnTo>
                  <a:lnTo>
                    <a:pt x="0" y="33002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30027" cy="377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10040620" y="1028700"/>
            <a:ext cx="721868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3276311"/>
            <a:ext cx="5869823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RESEARCH QUESTIONS</a:t>
            </a:r>
            <a:endParaRPr lang="en-US" sz="88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981075"/>
            <a:ext cx="3684117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R</a:t>
            </a: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ESEARCH DIRECTION</a:t>
            </a:r>
            <a:endParaRPr lang="en-US" sz="21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01862" y="8203801"/>
            <a:ext cx="1106747" cy="770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0"/>
              </a:lnSpc>
              <a:spcBef>
                <a:spcPct val="0"/>
              </a:spcBef>
            </a:pPr>
            <a:r>
              <a:rPr lang="en-US" sz="4550" b="1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01</a:t>
            </a:r>
            <a:endParaRPr lang="en-US" sz="4550" b="1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6065520"/>
            <a:ext cx="6902450" cy="18846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altLang="zh-CN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1.Spatial Hierarchy: Does the narrative revolve around the political capital (Beijing) or the cultural centers (Jiangnan)?</a:t>
            </a:r>
            <a:endParaRPr lang="en-US" altLang="zh-CN">
              <a:solidFill>
                <a:srgbClr val="545454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just">
              <a:lnSpc>
                <a:spcPts val="2940"/>
              </a:lnSpc>
            </a:pPr>
            <a:endParaRPr lang="en-US" altLang="zh-CN">
              <a:solidFill>
                <a:srgbClr val="545454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just">
              <a:lnSpc>
                <a:spcPts val="2940"/>
              </a:lnSpc>
            </a:pPr>
            <a:r>
              <a:rPr lang="en-US" altLang="zh-CN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2.Urban Functions: How do cities like Nanjing and Yangzhou play different roles in the characters' lives compared to Beijing?</a:t>
            </a:r>
            <a:endParaRPr lang="en-US" altLang="zh-CN">
              <a:solidFill>
                <a:srgbClr val="545454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7879999"/>
            <a:ext cx="1253071" cy="1253071"/>
            <a:chOff x="0" y="0"/>
            <a:chExt cx="330027" cy="330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027" cy="330027"/>
            </a:xfrm>
            <a:custGeom>
              <a:avLst/>
              <a:gdLst/>
              <a:ahLst/>
              <a:cxnLst/>
              <a:rect l="l" t="t" r="r" b="b"/>
              <a:pathLst>
                <a:path w="330027" h="330027">
                  <a:moveTo>
                    <a:pt x="0" y="0"/>
                  </a:moveTo>
                  <a:lnTo>
                    <a:pt x="330027" y="0"/>
                  </a:lnTo>
                  <a:lnTo>
                    <a:pt x="330027" y="330027"/>
                  </a:lnTo>
                  <a:lnTo>
                    <a:pt x="0" y="33002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30027" cy="377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 rot="0">
            <a:off x="6857785" y="3135630"/>
            <a:ext cx="3546274" cy="3423949"/>
            <a:chOff x="0" y="0"/>
            <a:chExt cx="742783" cy="7171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42783" cy="717161"/>
            </a:xfrm>
            <a:custGeom>
              <a:avLst/>
              <a:gdLst/>
              <a:ahLst/>
              <a:cxnLst/>
              <a:rect l="l" t="t" r="r" b="b"/>
              <a:pathLst>
                <a:path w="742783" h="717161">
                  <a:moveTo>
                    <a:pt x="0" y="0"/>
                  </a:moveTo>
                  <a:lnTo>
                    <a:pt x="742783" y="0"/>
                  </a:lnTo>
                  <a:lnTo>
                    <a:pt x="742783" y="717161"/>
                  </a:lnTo>
                  <a:lnTo>
                    <a:pt x="0" y="717161"/>
                  </a:lnTo>
                  <a:close/>
                </a:path>
              </a:pathLst>
            </a:custGeom>
            <a:blipFill>
              <a:blip r:embed="rId1"/>
              <a:stretch>
                <a:fillRect t="-1786" r="-45402" b="-1786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1028700" y="981075"/>
            <a:ext cx="3684117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M</a:t>
            </a: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ETHODOLOGY &amp; TOOLS</a:t>
            </a:r>
            <a:endParaRPr lang="en-US" sz="21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01862" y="8078571"/>
            <a:ext cx="1106747" cy="770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0"/>
              </a:lnSpc>
              <a:spcBef>
                <a:spcPct val="0"/>
              </a:spcBef>
            </a:pPr>
            <a:r>
              <a:rPr lang="en-US" sz="4550" b="1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02</a:t>
            </a:r>
            <a:endParaRPr lang="en-US" sz="4550" b="1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1582400" y="7476912"/>
            <a:ext cx="5734784" cy="133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560"/>
              </a:lnSpc>
            </a:pPr>
            <a:r>
              <a:rPr lang="en-US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WORKFLOW</a:t>
            </a:r>
            <a:endParaRPr lang="en-US" sz="88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772400" y="8810625"/>
            <a:ext cx="9508490" cy="322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altLang="zh-CN" sz="1800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Raw Text </a:t>
            </a:r>
            <a:r>
              <a:rPr lang="en-US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→</a:t>
            </a:r>
            <a:r>
              <a:rPr lang="en-US" altLang="zh-CN" sz="1800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Alias Mapping </a:t>
            </a:r>
            <a:r>
              <a:rPr lang="en-US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→</a:t>
            </a:r>
            <a:r>
              <a:rPr lang="en-US" altLang="zh-CN" sz="1800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Frequency Count </a:t>
            </a:r>
            <a:r>
              <a:rPr lang="en-US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→</a:t>
            </a:r>
            <a:r>
              <a:rPr lang="en-US" altLang="zh-CN" sz="1800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 GIS Visualization </a:t>
            </a:r>
            <a:r>
              <a:rPr lang="en-US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→</a:t>
            </a:r>
            <a:r>
              <a:rPr lang="en-US" altLang="zh-CN" sz="1800">
                <a:solidFill>
                  <a:srgbClr val="545454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 Close Reading</a:t>
            </a:r>
            <a:endParaRPr lang="en-US" altLang="zh-CN" sz="1800">
              <a:solidFill>
                <a:srgbClr val="545454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800600" y="4536440"/>
            <a:ext cx="1122045" cy="681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→</a:t>
            </a:r>
            <a:endParaRPr lang="en-US" sz="38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13118" y="2759075"/>
            <a:ext cx="155897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CTEXT.ORG </a:t>
            </a:r>
            <a:endParaRPr lang="en-US" sz="21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6857785" y="2769870"/>
            <a:ext cx="2029867" cy="376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PYTHON</a:t>
            </a:r>
            <a:endParaRPr lang="en-US" sz="21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rcRect r="37771"/>
          <a:stretch>
            <a:fillRect/>
          </a:stretch>
        </p:blipFill>
        <p:spPr>
          <a:xfrm>
            <a:off x="1028700" y="3124835"/>
            <a:ext cx="3548380" cy="3410585"/>
          </a:xfrm>
          <a:prstGeom prst="rect">
            <a:avLst/>
          </a:prstGeom>
        </p:spPr>
      </p:pic>
      <p:sp>
        <p:nvSpPr>
          <p:cNvPr id="31" name="TextBox 17"/>
          <p:cNvSpPr txBox="1"/>
          <p:nvPr/>
        </p:nvSpPr>
        <p:spPr>
          <a:xfrm>
            <a:off x="11201400" y="4536440"/>
            <a:ext cx="1122045" cy="681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→</a:t>
            </a:r>
            <a:endParaRPr lang="en-US" sz="38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32" name="TextBox 21"/>
          <p:cNvSpPr txBox="1"/>
          <p:nvPr/>
        </p:nvSpPr>
        <p:spPr>
          <a:xfrm>
            <a:off x="12801385" y="2769870"/>
            <a:ext cx="2029867" cy="376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STREAMLIT</a:t>
            </a:r>
            <a:endParaRPr lang="en-US" sz="21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/>
          <a:srcRect l="581" t="4805" r="51102" b="2825"/>
          <a:stretch>
            <a:fillRect/>
          </a:stretch>
        </p:blipFill>
        <p:spPr>
          <a:xfrm>
            <a:off x="12801600" y="3193415"/>
            <a:ext cx="3952875" cy="3342005"/>
          </a:xfrm>
          <a:prstGeom prst="rect">
            <a:avLst/>
          </a:prstGeom>
        </p:spPr>
      </p:pic>
      <p:sp>
        <p:nvSpPr>
          <p:cNvPr id="34" name="TextBox 14"/>
          <p:cNvSpPr txBox="1"/>
          <p:nvPr/>
        </p:nvSpPr>
        <p:spPr>
          <a:xfrm>
            <a:off x="533400" y="4402455"/>
            <a:ext cx="509905" cy="89852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6370"/>
              </a:lnSpc>
              <a:spcBef>
                <a:spcPct val="0"/>
              </a:spcBef>
            </a:pPr>
            <a:r>
              <a:rPr lang="en-US" sz="2800" b="1">
                <a:solidFill>
                  <a:schemeClr val="tx1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1</a:t>
            </a:r>
            <a:endParaRPr lang="en-US" sz="2800" b="1">
              <a:solidFill>
                <a:schemeClr val="tx1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35" name="TextBox 14"/>
          <p:cNvSpPr txBox="1"/>
          <p:nvPr/>
        </p:nvSpPr>
        <p:spPr>
          <a:xfrm>
            <a:off x="6348095" y="4402455"/>
            <a:ext cx="509905" cy="89852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6370"/>
              </a:lnSpc>
              <a:spcBef>
                <a:spcPct val="0"/>
              </a:spcBef>
            </a:pPr>
            <a:r>
              <a:rPr lang="en-US" sz="2800" b="1">
                <a:solidFill>
                  <a:schemeClr val="tx1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2</a:t>
            </a:r>
            <a:endParaRPr lang="en-US" sz="2800" b="1">
              <a:solidFill>
                <a:schemeClr val="tx1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36" name="TextBox 14"/>
          <p:cNvSpPr txBox="1"/>
          <p:nvPr/>
        </p:nvSpPr>
        <p:spPr>
          <a:xfrm>
            <a:off x="12323445" y="4381500"/>
            <a:ext cx="509905" cy="89852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6370"/>
              </a:lnSpc>
              <a:spcBef>
                <a:spcPct val="0"/>
              </a:spcBef>
            </a:pPr>
            <a:r>
              <a:rPr lang="en-US" sz="2800" b="1">
                <a:solidFill>
                  <a:schemeClr val="tx1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3</a:t>
            </a:r>
            <a:endParaRPr lang="en-US" sz="2800" b="1">
              <a:solidFill>
                <a:schemeClr val="tx1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6006229" y="1028700"/>
            <a:ext cx="1253071" cy="1253071"/>
            <a:chOff x="0" y="0"/>
            <a:chExt cx="330027" cy="330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027" cy="330027"/>
            </a:xfrm>
            <a:custGeom>
              <a:avLst/>
              <a:gdLst/>
              <a:ahLst/>
              <a:cxnLst/>
              <a:rect l="l" t="t" r="r" b="b"/>
              <a:pathLst>
                <a:path w="330027" h="330027">
                  <a:moveTo>
                    <a:pt x="0" y="0"/>
                  </a:moveTo>
                  <a:lnTo>
                    <a:pt x="330027" y="0"/>
                  </a:lnTo>
                  <a:lnTo>
                    <a:pt x="330027" y="330027"/>
                  </a:lnTo>
                  <a:lnTo>
                    <a:pt x="0" y="33002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30027" cy="377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7391400" y="2476500"/>
            <a:ext cx="9911715" cy="2708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0560"/>
              </a:lnSpc>
            </a:pPr>
            <a:r>
              <a:rPr lang="en-US" altLang="zh-CN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Data Processing Challenge</a:t>
            </a:r>
            <a:r>
              <a:rPr lang="en-US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 </a:t>
            </a:r>
            <a:endParaRPr lang="en-US" sz="88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079391" y="1227272"/>
            <a:ext cx="1106747" cy="770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0"/>
              </a:lnSpc>
              <a:spcBef>
                <a:spcPct val="0"/>
              </a:spcBef>
            </a:pPr>
            <a:r>
              <a:rPr lang="en-US" sz="4550" b="1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03</a:t>
            </a:r>
            <a:endParaRPr lang="en-US" sz="4550" b="1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14400" y="6286500"/>
            <a:ext cx="13832205" cy="2953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800" b="1">
                <a:sym typeface="Aileron" panose="00000500000000000000"/>
              </a:rPr>
              <a:t>Problem: </a:t>
            </a:r>
            <a:endParaRPr lang="en-US" altLang="zh-CN" sz="2800" b="1">
              <a:sym typeface="Aileron" panose="00000500000000000000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000">
                <a:solidFill>
                  <a:srgbClr val="000000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Initial algorithms returned "Zero" frequency for Beijing and Jinan.</a:t>
            </a:r>
            <a:endParaRPr lang="en-US" altLang="zh-CN" sz="2000">
              <a:solidFill>
                <a:srgbClr val="000000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altLang="zh-CN" sz="2000">
              <a:solidFill>
                <a:srgbClr val="000000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520"/>
              </a:lnSpc>
              <a:buClrTx/>
              <a:buSzTx/>
              <a:buFontTx/>
            </a:pPr>
            <a:r>
              <a:rPr lang="en-US" altLang="zh-CN" sz="2800" b="1">
                <a:sym typeface="Aileron" panose="00000500000000000000"/>
              </a:rPr>
              <a:t>Discovery: </a:t>
            </a:r>
            <a:endParaRPr lang="en-US" altLang="zh-CN" sz="2800" b="1">
              <a:sym typeface="Aileron" panose="00000500000000000000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000">
                <a:solidFill>
                  <a:srgbClr val="000000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Close reading revealed historical aliases (e.g., Beijing = "Jingshi/Capital", Jinan = "Shandong").</a:t>
            </a:r>
            <a:endParaRPr lang="en-US" altLang="zh-CN" sz="2000">
              <a:solidFill>
                <a:srgbClr val="000000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altLang="zh-CN" sz="2000">
              <a:solidFill>
                <a:srgbClr val="000000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520"/>
              </a:lnSpc>
              <a:buClrTx/>
              <a:buSzTx/>
              <a:buFontTx/>
            </a:pPr>
            <a:r>
              <a:rPr lang="en-US" altLang="zh-CN" sz="2800" b="1">
                <a:sym typeface="Aileron" panose="00000500000000000000"/>
              </a:rPr>
              <a:t>Solution:</a:t>
            </a:r>
            <a:endParaRPr lang="en-US" altLang="zh-CN" sz="2800" b="1">
              <a:sym typeface="Aileron" panose="00000500000000000000"/>
            </a:endParaRPr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000">
                <a:solidFill>
                  <a:srgbClr val="000000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Implemented an Alias Mapping Algorithm in Python to accurately capture hidden data</a:t>
            </a:r>
            <a:r>
              <a:rPr lang="en-US" altLang="zh-CN">
                <a:solidFill>
                  <a:srgbClr val="000000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.</a:t>
            </a:r>
            <a:endParaRPr lang="en-US" altLang="zh-CN">
              <a:solidFill>
                <a:srgbClr val="000000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endParaRPr lang="zh-CN" altLang="en-US"/>
          </a:p>
        </p:txBody>
      </p:sp>
      <p:pic>
        <p:nvPicPr>
          <p:cNvPr id="9" name="图片 8" descr="fig_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0600" y="965200"/>
            <a:ext cx="8429625" cy="421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762000" y="6467475"/>
            <a:ext cx="1253071" cy="1253071"/>
            <a:chOff x="0" y="0"/>
            <a:chExt cx="330027" cy="330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027" cy="330027"/>
            </a:xfrm>
            <a:custGeom>
              <a:avLst/>
              <a:gdLst/>
              <a:ahLst/>
              <a:cxnLst/>
              <a:rect l="l" t="t" r="r" b="b"/>
              <a:pathLst>
                <a:path w="330027" h="330027">
                  <a:moveTo>
                    <a:pt x="0" y="0"/>
                  </a:moveTo>
                  <a:lnTo>
                    <a:pt x="330027" y="0"/>
                  </a:lnTo>
                  <a:lnTo>
                    <a:pt x="330027" y="330027"/>
                  </a:lnTo>
                  <a:lnTo>
                    <a:pt x="0" y="33002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30027" cy="377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62000" y="6666047"/>
            <a:ext cx="1106747" cy="770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0"/>
              </a:lnSpc>
              <a:spcBef>
                <a:spcPct val="0"/>
              </a:spcBef>
            </a:pPr>
            <a:r>
              <a:rPr lang="en-US" sz="4550" b="1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04</a:t>
            </a:r>
            <a:endParaRPr lang="en-US" sz="4550" b="1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grpSp>
        <p:nvGrpSpPr>
          <p:cNvPr id="7" name="Group 7"/>
          <p:cNvGrpSpPr/>
          <p:nvPr/>
        </p:nvGrpSpPr>
        <p:grpSpPr>
          <a:xfrm rot="0">
            <a:off x="16125077" y="9026276"/>
            <a:ext cx="1134223" cy="232024"/>
            <a:chOff x="0" y="0"/>
            <a:chExt cx="1512297" cy="309366"/>
          </a:xfrm>
        </p:grpSpPr>
        <p:grpSp>
          <p:nvGrpSpPr>
            <p:cNvPr id="8" name="Group 8"/>
            <p:cNvGrpSpPr/>
            <p:nvPr/>
          </p:nvGrpSpPr>
          <p:grpSpPr>
            <a:xfrm rot="0">
              <a:off x="0" y="0"/>
              <a:ext cx="309366" cy="309366"/>
              <a:chOff x="0" y="0"/>
              <a:chExt cx="61109" cy="61109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 rot="0">
              <a:off x="601466" y="0"/>
              <a:ext cx="309366" cy="309366"/>
              <a:chOff x="0" y="0"/>
              <a:chExt cx="61109" cy="61109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 rot="0">
              <a:off x="1202931" y="0"/>
              <a:ext cx="309366" cy="309366"/>
              <a:chOff x="0" y="0"/>
              <a:chExt cx="61109" cy="61109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id="17" name="Group 17"/>
          <p:cNvGrpSpPr/>
          <p:nvPr/>
        </p:nvGrpSpPr>
        <p:grpSpPr>
          <a:xfrm rot="0">
            <a:off x="14795806" y="9026276"/>
            <a:ext cx="1134223" cy="232024"/>
            <a:chOff x="0" y="0"/>
            <a:chExt cx="1512297" cy="309366"/>
          </a:xfrm>
        </p:grpSpPr>
        <p:grpSp>
          <p:nvGrpSpPr>
            <p:cNvPr id="18" name="Group 18"/>
            <p:cNvGrpSpPr/>
            <p:nvPr/>
          </p:nvGrpSpPr>
          <p:grpSpPr>
            <a:xfrm rot="0">
              <a:off x="0" y="0"/>
              <a:ext cx="309366" cy="309366"/>
              <a:chOff x="0" y="0"/>
              <a:chExt cx="61109" cy="61109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 rot="0">
              <a:off x="601466" y="0"/>
              <a:ext cx="309366" cy="309366"/>
              <a:chOff x="0" y="0"/>
              <a:chExt cx="61109" cy="61109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 rot="0">
              <a:off x="1202931" y="0"/>
              <a:ext cx="309366" cy="309366"/>
              <a:chOff x="0" y="0"/>
              <a:chExt cx="61109" cy="61109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sp>
        <p:nvSpPr>
          <p:cNvPr id="27" name="文本框 26"/>
          <p:cNvSpPr txBox="1"/>
          <p:nvPr/>
        </p:nvSpPr>
        <p:spPr>
          <a:xfrm>
            <a:off x="11624945" y="876300"/>
            <a:ext cx="5951855" cy="4394835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lang="en-US" altLang="zh-CN" sz="2800" b="1"/>
              <a:t>Observation:</a:t>
            </a:r>
            <a:r>
              <a:rPr lang="en-US" altLang="zh-CN" sz="2800"/>
              <a:t> </a:t>
            </a:r>
            <a:endParaRPr lang="en-US" altLang="zh-CN" sz="2800"/>
          </a:p>
          <a:p>
            <a:r>
              <a:rPr lang="en-US" altLang="zh-CN" sz="2800"/>
              <a:t>The frequency chart shows a decisive dominance of Southern cities.</a:t>
            </a:r>
            <a:endParaRPr lang="en-US" altLang="zh-CN" sz="2800"/>
          </a:p>
          <a:p>
            <a:endParaRPr lang="en-US" altLang="zh-CN" sz="2800"/>
          </a:p>
          <a:p>
            <a:r>
              <a:rPr lang="en-US" altLang="zh-CN" sz="2800" b="1"/>
              <a:t>Data Point:</a:t>
            </a:r>
            <a:endParaRPr lang="en-US" altLang="zh-CN" sz="2800" b="1"/>
          </a:p>
          <a:p>
            <a:r>
              <a:rPr lang="en-US" altLang="zh-CN" sz="2800" b="1"/>
              <a:t>Nanjing</a:t>
            </a:r>
            <a:r>
              <a:rPr lang="en-US" altLang="zh-CN" sz="2800"/>
              <a:t> and </a:t>
            </a:r>
            <a:r>
              <a:rPr lang="en-US" altLang="zh-CN" sz="2800" b="1"/>
              <a:t>Yangzhou</a:t>
            </a:r>
            <a:r>
              <a:rPr lang="en-US" altLang="zh-CN" sz="2800"/>
              <a:t> appear significantly more often than </a:t>
            </a:r>
            <a:r>
              <a:rPr lang="en-US" altLang="zh-CN" sz="2800" b="1"/>
              <a:t>Beijing</a:t>
            </a:r>
            <a:r>
              <a:rPr lang="en-US" altLang="zh-CN" sz="2800"/>
              <a:t>.</a:t>
            </a:r>
            <a:endParaRPr lang="en-US" altLang="zh-CN" sz="2800"/>
          </a:p>
          <a:p>
            <a:endParaRPr lang="en-US" altLang="zh-CN" sz="2800"/>
          </a:p>
          <a:p>
            <a:r>
              <a:rPr lang="en-US" altLang="zh-CN" sz="2800" b="1"/>
              <a:t>Interpretation:</a:t>
            </a:r>
            <a:r>
              <a:rPr lang="en-US" altLang="zh-CN" sz="2800"/>
              <a:t> </a:t>
            </a:r>
            <a:endParaRPr lang="en-US" altLang="zh-CN" sz="2800"/>
          </a:p>
          <a:p>
            <a:r>
              <a:rPr lang="en-US" altLang="zh-CN" sz="2800"/>
              <a:t>The novel moves away from the center of political power (North) to the centers of culture and commerce (South).</a:t>
            </a:r>
            <a:endParaRPr lang="en-US" altLang="zh-CN" sz="2800"/>
          </a:p>
        </p:txBody>
      </p:sp>
      <p:sp>
        <p:nvSpPr>
          <p:cNvPr id="28" name="TextBox 7"/>
          <p:cNvSpPr txBox="1"/>
          <p:nvPr/>
        </p:nvSpPr>
        <p:spPr>
          <a:xfrm>
            <a:off x="762000" y="7904480"/>
            <a:ext cx="9911715" cy="13538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altLang="zh-CN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Quantitative Findings</a:t>
            </a:r>
            <a:r>
              <a:rPr lang="en-US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 </a:t>
            </a:r>
            <a:endParaRPr lang="en-US" sz="88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pic>
        <p:nvPicPr>
          <p:cNvPr id="29" name="图片 28" descr="fig_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800100"/>
            <a:ext cx="8372475" cy="38766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 rot="0">
            <a:off x="16160637" y="8829426"/>
            <a:ext cx="1134223" cy="232024"/>
            <a:chOff x="0" y="0"/>
            <a:chExt cx="1512297" cy="309366"/>
          </a:xfrm>
        </p:grpSpPr>
        <p:grpSp>
          <p:nvGrpSpPr>
            <p:cNvPr id="5" name="Group 5"/>
            <p:cNvGrpSpPr/>
            <p:nvPr/>
          </p:nvGrpSpPr>
          <p:grpSpPr>
            <a:xfrm rot="0">
              <a:off x="0" y="0"/>
              <a:ext cx="309366" cy="309366"/>
              <a:chOff x="0" y="0"/>
              <a:chExt cx="61109" cy="6110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 rot="0">
              <a:off x="601466" y="0"/>
              <a:ext cx="309366" cy="309366"/>
              <a:chOff x="0" y="0"/>
              <a:chExt cx="61109" cy="61109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 rot="0">
              <a:off x="1202931" y="0"/>
              <a:ext cx="309366" cy="309366"/>
              <a:chOff x="0" y="0"/>
              <a:chExt cx="61109" cy="61109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id="16" name="Group 16"/>
          <p:cNvGrpSpPr/>
          <p:nvPr/>
        </p:nvGrpSpPr>
        <p:grpSpPr>
          <a:xfrm rot="0">
            <a:off x="16006229" y="1028700"/>
            <a:ext cx="1253071" cy="1253071"/>
            <a:chOff x="0" y="0"/>
            <a:chExt cx="330027" cy="33002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30027" cy="330027"/>
            </a:xfrm>
            <a:custGeom>
              <a:avLst/>
              <a:gdLst/>
              <a:ahLst/>
              <a:cxnLst/>
              <a:rect l="l" t="t" r="r" b="b"/>
              <a:pathLst>
                <a:path w="330027" h="330027">
                  <a:moveTo>
                    <a:pt x="0" y="0"/>
                  </a:moveTo>
                  <a:lnTo>
                    <a:pt x="330027" y="0"/>
                  </a:lnTo>
                  <a:lnTo>
                    <a:pt x="330027" y="330027"/>
                  </a:lnTo>
                  <a:lnTo>
                    <a:pt x="0" y="33002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330027" cy="377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457200" y="981075"/>
            <a:ext cx="5504815" cy="3765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altLang="zh-CN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GIS VISUALIZATION </a:t>
            </a:r>
            <a:r>
              <a:rPr lang="en-US" sz="2100" b="1">
                <a:solidFill>
                  <a:srgbClr val="000000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ANALYSIS</a:t>
            </a:r>
            <a:endParaRPr lang="en-US" sz="2100" b="1">
              <a:solidFill>
                <a:srgbClr val="000000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74880" y="6591300"/>
            <a:ext cx="7540502" cy="2708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altLang="zh-CN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GIS Visualization (Spatial Analysis)</a:t>
            </a:r>
            <a:endParaRPr lang="en-US" altLang="zh-CN" sz="88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144635" y="6819900"/>
            <a:ext cx="8114665" cy="1938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88620" lvl="1" indent="-194310" algn="just">
              <a:lnSpc>
                <a:spcPts val="2520"/>
              </a:lnSpc>
              <a:buFont typeface="Arial" panose="020B0604020202020204"/>
              <a:buChar char="•"/>
            </a:pPr>
            <a:r>
              <a:rPr lang="en-US" altLang="zh-CN" sz="2400" b="1"/>
              <a:t>Visualization: </a:t>
            </a:r>
            <a:r>
              <a:rPr lang="en-US" altLang="zh-CN" sz="2400"/>
              <a:t>An interactive heatmap generated by Plotly/Streamlit.</a:t>
            </a:r>
            <a:endParaRPr lang="en-US" altLang="zh-CN" sz="2400"/>
          </a:p>
          <a:p>
            <a:pPr marL="388620" lvl="1" indent="-194310" algn="just">
              <a:lnSpc>
                <a:spcPts val="2520"/>
              </a:lnSpc>
              <a:buFont typeface="Arial" panose="020B0604020202020204"/>
              <a:buChar char="•"/>
            </a:pPr>
            <a:endParaRPr lang="en-US" altLang="zh-CN" sz="2400"/>
          </a:p>
          <a:p>
            <a:pPr marL="388620" lvl="1" indent="-194310" algn="just">
              <a:lnSpc>
                <a:spcPts val="2520"/>
              </a:lnSpc>
              <a:buFont typeface="Arial" panose="020B0604020202020204"/>
              <a:buChar char="•"/>
            </a:pPr>
            <a:r>
              <a:rPr lang="en-US" altLang="zh-CN" sz="2400" b="1"/>
              <a:t>Analysis: </a:t>
            </a:r>
            <a:r>
              <a:rPr lang="en-US" altLang="zh-CN" sz="2400"/>
              <a:t>The map visualizes the character's mobility. The "Hot Zone" is clearly concentrated in the Yangtze River Delta (Jiangnan), reflecting the vibrant scholar culture in this region.</a:t>
            </a:r>
            <a:endParaRPr lang="en-US" altLang="zh-CN" sz="2400"/>
          </a:p>
        </p:txBody>
      </p:sp>
      <p:sp>
        <p:nvSpPr>
          <p:cNvPr id="22" name="TextBox 22"/>
          <p:cNvSpPr txBox="1"/>
          <p:nvPr/>
        </p:nvSpPr>
        <p:spPr>
          <a:xfrm>
            <a:off x="16079391" y="1227272"/>
            <a:ext cx="1106747" cy="770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0"/>
              </a:lnSpc>
              <a:spcBef>
                <a:spcPct val="0"/>
              </a:spcBef>
            </a:pPr>
            <a:r>
              <a:rPr lang="en-US" sz="4550" b="1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05</a:t>
            </a:r>
            <a:endParaRPr lang="en-US" sz="4550" b="1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638300"/>
            <a:ext cx="15307310" cy="47821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393872" y="676258"/>
            <a:ext cx="1253071" cy="1253071"/>
            <a:chOff x="0" y="0"/>
            <a:chExt cx="330027" cy="330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027" cy="330027"/>
            </a:xfrm>
            <a:custGeom>
              <a:avLst/>
              <a:gdLst/>
              <a:ahLst/>
              <a:cxnLst/>
              <a:rect l="l" t="t" r="r" b="b"/>
              <a:pathLst>
                <a:path w="330027" h="330027">
                  <a:moveTo>
                    <a:pt x="0" y="0"/>
                  </a:moveTo>
                  <a:lnTo>
                    <a:pt x="330027" y="0"/>
                  </a:lnTo>
                  <a:lnTo>
                    <a:pt x="330027" y="330027"/>
                  </a:lnTo>
                  <a:lnTo>
                    <a:pt x="0" y="33002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30027" cy="377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67034" y="874831"/>
            <a:ext cx="1106747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0"/>
              </a:lnSpc>
              <a:spcBef>
                <a:spcPct val="0"/>
              </a:spcBef>
            </a:pPr>
            <a:r>
              <a:rPr lang="en-US" sz="4550" b="1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06</a:t>
            </a:r>
            <a:endParaRPr lang="en-US" sz="4550" b="1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93872" y="5531241"/>
            <a:ext cx="6585593" cy="2708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altLang="zh-CN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Case Study 1  Nanjing </a:t>
            </a:r>
            <a:r>
              <a:rPr lang="en-US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 </a:t>
            </a:r>
            <a:endParaRPr lang="en-US" sz="88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93872" y="8572500"/>
            <a:ext cx="6226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(The Cultural Ideal)</a:t>
            </a:r>
            <a:endParaRPr lang="en-US" altLang="zh-CN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pic>
        <p:nvPicPr>
          <p:cNvPr id="17" name="图片 16" descr="C:/Users/Yang/Desktop/fig_e.pngfig_e"/>
          <p:cNvPicPr>
            <a:picLocks noChangeAspect="1"/>
          </p:cNvPicPr>
          <p:nvPr/>
        </p:nvPicPr>
        <p:blipFill>
          <a:blip r:embed="rId1"/>
          <a:srcRect l="3990" r="3990"/>
          <a:stretch>
            <a:fillRect/>
          </a:stretch>
        </p:blipFill>
        <p:spPr>
          <a:xfrm>
            <a:off x="381000" y="2247900"/>
            <a:ext cx="17238980" cy="23475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239000" y="5753100"/>
            <a:ext cx="10240010" cy="37649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3600" b="1"/>
              <a:t>Theme:</a:t>
            </a:r>
            <a:endParaRPr lang="en-US" altLang="zh-CN" sz="3600" b="1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400"/>
              <a:t>The City of "Ritual and Music" (</a:t>
            </a:r>
            <a:r>
              <a:rPr lang="zh-CN" altLang="en-US" sz="2400"/>
              <a:t>礼乐</a:t>
            </a:r>
            <a:r>
              <a:rPr lang="en-US" altLang="zh-CN" sz="2400"/>
              <a:t>).</a:t>
            </a:r>
            <a:endParaRPr lang="en-US" altLang="zh-CN" sz="2400"/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altLang="zh-CN" sz="2400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3600" b="1"/>
              <a:t>Evidence:</a:t>
            </a:r>
            <a:endParaRPr lang="en-US" altLang="zh-CN" sz="3600" b="1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400"/>
              <a:t>Textual analysis reveals activities such as the "Grand Assembly at Mochou Lake" (</a:t>
            </a:r>
            <a:r>
              <a:rPr lang="zh-CN" altLang="en-US" sz="2400"/>
              <a:t>莫愁湖大会</a:t>
            </a:r>
            <a:r>
              <a:rPr lang="en-US" altLang="zh-CN" sz="2400"/>
              <a:t>).</a:t>
            </a:r>
            <a:endParaRPr lang="en-US" altLang="zh-CN" sz="2400"/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altLang="zh-CN" sz="2400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3600" b="1"/>
              <a:t>Insight:</a:t>
            </a:r>
            <a:endParaRPr lang="en-US" altLang="zh-CN" sz="3600" b="1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400"/>
              <a:t>Nanjing serves as the spiritual home for scholars, representing high culture and intellectual freedom away from officialdom.</a:t>
            </a:r>
            <a:endParaRPr lang="en-US" altLang="zh-CN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393872" y="676258"/>
            <a:ext cx="1253071" cy="1253071"/>
            <a:chOff x="0" y="0"/>
            <a:chExt cx="330027" cy="330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027" cy="330027"/>
            </a:xfrm>
            <a:custGeom>
              <a:avLst/>
              <a:gdLst/>
              <a:ahLst/>
              <a:cxnLst/>
              <a:rect l="l" t="t" r="r" b="b"/>
              <a:pathLst>
                <a:path w="330027" h="330027">
                  <a:moveTo>
                    <a:pt x="0" y="0"/>
                  </a:moveTo>
                  <a:lnTo>
                    <a:pt x="330027" y="0"/>
                  </a:lnTo>
                  <a:lnTo>
                    <a:pt x="330027" y="330027"/>
                  </a:lnTo>
                  <a:lnTo>
                    <a:pt x="0" y="33002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30027" cy="377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67034" y="874831"/>
            <a:ext cx="1106747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0"/>
              </a:lnSpc>
              <a:spcBef>
                <a:spcPct val="0"/>
              </a:spcBef>
            </a:pPr>
            <a:r>
              <a:rPr lang="en-US" sz="4550" b="1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07</a:t>
            </a:r>
            <a:endParaRPr lang="en-US" sz="4550" b="1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93872" y="5531241"/>
            <a:ext cx="6585593" cy="2708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altLang="zh-CN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Case Study 2  Yangzhou </a:t>
            </a:r>
            <a:r>
              <a:rPr lang="en-US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 </a:t>
            </a:r>
            <a:endParaRPr lang="en-US" sz="88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239000" y="5829300"/>
            <a:ext cx="10240010" cy="3357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3600" b="1"/>
              <a:t>Theme: </a:t>
            </a:r>
            <a:endParaRPr lang="en-US" altLang="zh-CN" sz="3600" b="1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400"/>
              <a:t>The City of "Commerce and Pragmatism".</a:t>
            </a:r>
            <a:endParaRPr lang="en-US" altLang="zh-CN" sz="2400"/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altLang="zh-CN" sz="2400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3600" b="1"/>
              <a:t>Evidence:</a:t>
            </a:r>
            <a:r>
              <a:rPr lang="en-US" altLang="zh-CN" sz="3200" b="1"/>
              <a:t> </a:t>
            </a:r>
            <a:endParaRPr lang="en-US" altLang="zh-CN" sz="3200" b="1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400"/>
              <a:t>Context extraction highlights salt merchants, matrilocal marriages (</a:t>
            </a:r>
            <a:r>
              <a:rPr lang="zh-CN" altLang="en-US" sz="2400"/>
              <a:t>入赘</a:t>
            </a:r>
            <a:r>
              <a:rPr lang="en-US" altLang="zh-CN" sz="2400"/>
              <a:t>), and social networking.</a:t>
            </a:r>
            <a:endParaRPr lang="en-US" altLang="zh-CN" sz="2400"/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altLang="zh-CN" sz="2400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3600" b="1"/>
              <a:t>Insight:</a:t>
            </a:r>
            <a:r>
              <a:rPr lang="en-US" altLang="zh-CN" sz="2400"/>
              <a:t> </a:t>
            </a:r>
            <a:endParaRPr lang="en-US" altLang="zh-CN" sz="2400"/>
          </a:p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CN" sz="2400"/>
              <a:t>Yangzhou represents the intersection of literary skill and commercial money. It is more secular and grounded compared to Nanjing.</a:t>
            </a:r>
            <a:endParaRPr lang="en-US" altLang="zh-CN" sz="2400"/>
          </a:p>
        </p:txBody>
      </p:sp>
      <p:sp>
        <p:nvSpPr>
          <p:cNvPr id="16" name="文本框 15"/>
          <p:cNvSpPr txBox="1"/>
          <p:nvPr/>
        </p:nvSpPr>
        <p:spPr>
          <a:xfrm>
            <a:off x="393872" y="8572500"/>
            <a:ext cx="6226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(The Secular World)</a:t>
            </a:r>
            <a:endParaRPr lang="en-US" altLang="zh-CN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pic>
        <p:nvPicPr>
          <p:cNvPr id="17" name="图片 16" descr="fig_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" y="2247900"/>
            <a:ext cx="17238980" cy="23475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6006229" y="1028700"/>
            <a:ext cx="1253071" cy="1253071"/>
            <a:chOff x="0" y="0"/>
            <a:chExt cx="330027" cy="3300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0027" cy="330027"/>
            </a:xfrm>
            <a:custGeom>
              <a:avLst/>
              <a:gdLst/>
              <a:ahLst/>
              <a:cxnLst/>
              <a:rect l="l" t="t" r="r" b="b"/>
              <a:pathLst>
                <a:path w="330027" h="330027">
                  <a:moveTo>
                    <a:pt x="0" y="0"/>
                  </a:moveTo>
                  <a:lnTo>
                    <a:pt x="330027" y="0"/>
                  </a:lnTo>
                  <a:lnTo>
                    <a:pt x="330027" y="330027"/>
                  </a:lnTo>
                  <a:lnTo>
                    <a:pt x="0" y="33002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30027" cy="3776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079391" y="1227272"/>
            <a:ext cx="1106747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0"/>
              </a:lnSpc>
              <a:spcBef>
                <a:spcPct val="0"/>
              </a:spcBef>
            </a:pPr>
            <a:r>
              <a:rPr lang="en-US" sz="4550" b="1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08</a:t>
            </a:r>
            <a:endParaRPr lang="en-US" sz="4550" b="1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1028464"/>
            <a:ext cx="5734784" cy="1353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60"/>
              </a:lnSpc>
            </a:pPr>
            <a:r>
              <a:rPr lang="en-US" sz="88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CONCLUSION</a:t>
            </a:r>
            <a:endParaRPr lang="en-US" sz="88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2440069"/>
            <a:ext cx="16230600" cy="6427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</a:p>
          <a:p>
            <a:pPr algn="just">
              <a:lnSpc>
                <a:spcPts val="2800"/>
              </a:lnSpc>
            </a:pPr>
            <a:r>
              <a:rPr lang="en-US" altLang="zh-CN" sz="2400" b="1"/>
              <a:t>Revisiting Research Questions:</a:t>
            </a:r>
            <a:endParaRPr lang="en-US" altLang="zh-CN" sz="2400" b="1"/>
          </a:p>
          <a:p>
            <a:pPr algn="just">
              <a:lnSpc>
                <a:spcPts val="2800"/>
              </a:lnSpc>
            </a:pPr>
            <a:endParaRPr lang="en-US" altLang="zh-CN"/>
          </a:p>
          <a:p>
            <a:pPr algn="just">
              <a:lnSpc>
                <a:spcPts val="2800"/>
              </a:lnSpc>
            </a:pPr>
            <a:r>
              <a:rPr lang="en-US" altLang="zh-CN"/>
              <a:t>Beijing is the "Mental Center" (Most mentioned, feared, respected).</a:t>
            </a:r>
            <a:endParaRPr lang="en-US" altLang="zh-CN"/>
          </a:p>
          <a:p>
            <a:pPr algn="just">
              <a:lnSpc>
                <a:spcPts val="2800"/>
              </a:lnSpc>
            </a:pPr>
            <a:endParaRPr lang="en-US" altLang="zh-CN"/>
          </a:p>
          <a:p>
            <a:pPr algn="just">
              <a:lnSpc>
                <a:spcPts val="2800"/>
              </a:lnSpc>
            </a:pPr>
            <a:r>
              <a:rPr lang="en-US" altLang="zh-CN"/>
              <a:t>Jiangnan is the "Physical Center" (Where life actually happens).</a:t>
            </a:r>
            <a:endParaRPr lang="en-US" altLang="zh-CN"/>
          </a:p>
          <a:p>
            <a:pPr algn="just">
              <a:lnSpc>
                <a:spcPts val="2800"/>
              </a:lnSpc>
            </a:pPr>
            <a:endParaRPr lang="en-US" altLang="zh-CN"/>
          </a:p>
          <a:p>
            <a:pPr algn="just">
              <a:lnSpc>
                <a:spcPts val="2800"/>
              </a:lnSpc>
            </a:pPr>
            <a:r>
              <a:rPr lang="en-US" altLang="zh-CN" sz="2400" b="1"/>
              <a:t>Reflection on Tools:</a:t>
            </a:r>
            <a:endParaRPr lang="en-US" altLang="zh-CN" sz="2400" b="1"/>
          </a:p>
          <a:p>
            <a:pPr algn="just">
              <a:lnSpc>
                <a:spcPts val="2800"/>
              </a:lnSpc>
            </a:pPr>
            <a:endParaRPr lang="en-US" altLang="zh-CN"/>
          </a:p>
          <a:p>
            <a:pPr algn="just">
              <a:lnSpc>
                <a:spcPts val="2800"/>
              </a:lnSpc>
            </a:pPr>
            <a:r>
              <a:rPr lang="en-US" altLang="zh-CN"/>
              <a:t>GenAI &amp; Python: Essential for solving the "Alias Problem" (Beijing vs. Jingshi). Without this, the analysis would have been factually wrong.</a:t>
            </a:r>
            <a:endParaRPr lang="en-US" altLang="zh-CN"/>
          </a:p>
          <a:p>
            <a:pPr algn="just">
              <a:lnSpc>
                <a:spcPts val="2800"/>
              </a:lnSpc>
            </a:pPr>
            <a:endParaRPr lang="en-US" altLang="zh-CN"/>
          </a:p>
          <a:p>
            <a:pPr algn="just">
              <a:lnSpc>
                <a:spcPts val="2800"/>
              </a:lnSpc>
            </a:pPr>
            <a:r>
              <a:rPr lang="en-US" altLang="zh-CN"/>
              <a:t>Streamlit Map: Provided a "Distant Reading" view that highlights the geographic span of the scholars' network.</a:t>
            </a:r>
            <a:endParaRPr lang="en-US" altLang="zh-CN"/>
          </a:p>
          <a:p>
            <a:pPr algn="just">
              <a:lnSpc>
                <a:spcPts val="2800"/>
              </a:lnSpc>
            </a:pPr>
            <a:endParaRPr lang="en-US" altLang="zh-CN"/>
          </a:p>
          <a:p>
            <a:pPr algn="just">
              <a:lnSpc>
                <a:spcPts val="2800"/>
              </a:lnSpc>
            </a:pPr>
            <a:r>
              <a:rPr lang="en-US" altLang="zh-CN" sz="2400" b="1"/>
              <a:t>Final Thought:</a:t>
            </a:r>
            <a:endParaRPr lang="en-US" altLang="zh-CN" sz="2400" b="1"/>
          </a:p>
          <a:p>
            <a:pPr algn="just">
              <a:lnSpc>
                <a:spcPts val="2800"/>
              </a:lnSpc>
            </a:pPr>
            <a:endParaRPr lang="en-US" altLang="zh-CN"/>
          </a:p>
          <a:p>
            <a:pPr algn="just">
              <a:lnSpc>
                <a:spcPts val="2800"/>
              </a:lnSpc>
            </a:pPr>
            <a:r>
              <a:rPr lang="en-US" altLang="zh-CN"/>
              <a:t>Digital tools help us see the structure (Frequency/Map), while Close Reading helps us understand the sentiment (Why they prefer Nanjing over Beijing).</a:t>
            </a:r>
            <a:endParaRPr lang="en-US" altLang="zh-CN"/>
          </a:p>
          <a:p>
            <a:pPr algn="just">
              <a:lnSpc>
                <a:spcPts val="2800"/>
              </a:lnSpc>
              <a:spcBef>
                <a:spcPct val="0"/>
              </a:spcBef>
            </a:pPr>
          </a:p>
          <a:p>
            <a:pPr algn="just">
              <a:lnSpc>
                <a:spcPts val="2520"/>
              </a:lnSpc>
              <a:spcBef>
                <a:spcPct val="0"/>
              </a:spcBef>
            </a:pPr>
          </a:p>
        </p:txBody>
      </p:sp>
      <p:grpSp>
        <p:nvGrpSpPr>
          <p:cNvPr id="9" name="Group 9"/>
          <p:cNvGrpSpPr/>
          <p:nvPr/>
        </p:nvGrpSpPr>
        <p:grpSpPr>
          <a:xfrm rot="0">
            <a:off x="16125077" y="9026276"/>
            <a:ext cx="1134223" cy="232024"/>
            <a:chOff x="0" y="0"/>
            <a:chExt cx="1512297" cy="309366"/>
          </a:xfrm>
        </p:grpSpPr>
        <p:grpSp>
          <p:nvGrpSpPr>
            <p:cNvPr id="10" name="Group 10"/>
            <p:cNvGrpSpPr/>
            <p:nvPr/>
          </p:nvGrpSpPr>
          <p:grpSpPr>
            <a:xfrm rot="0">
              <a:off x="0" y="0"/>
              <a:ext cx="309366" cy="309366"/>
              <a:chOff x="0" y="0"/>
              <a:chExt cx="61109" cy="61109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0">
              <a:off x="601466" y="0"/>
              <a:ext cx="309366" cy="309366"/>
              <a:chOff x="0" y="0"/>
              <a:chExt cx="61109" cy="61109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 rot="0">
              <a:off x="1202931" y="0"/>
              <a:ext cx="309366" cy="309366"/>
              <a:chOff x="0" y="0"/>
              <a:chExt cx="61109" cy="6110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id="19" name="Group 19"/>
          <p:cNvGrpSpPr/>
          <p:nvPr/>
        </p:nvGrpSpPr>
        <p:grpSpPr>
          <a:xfrm rot="0">
            <a:off x="14795806" y="9026276"/>
            <a:ext cx="1134223" cy="232024"/>
            <a:chOff x="0" y="0"/>
            <a:chExt cx="1512297" cy="309366"/>
          </a:xfrm>
        </p:grpSpPr>
        <p:grpSp>
          <p:nvGrpSpPr>
            <p:cNvPr id="20" name="Group 20"/>
            <p:cNvGrpSpPr/>
            <p:nvPr/>
          </p:nvGrpSpPr>
          <p:grpSpPr>
            <a:xfrm rot="0">
              <a:off x="0" y="0"/>
              <a:ext cx="309366" cy="309366"/>
              <a:chOff x="0" y="0"/>
              <a:chExt cx="61109" cy="61109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 rot="0">
              <a:off x="601466" y="0"/>
              <a:ext cx="309366" cy="309366"/>
              <a:chOff x="0" y="0"/>
              <a:chExt cx="61109" cy="61109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 rot="0">
              <a:off x="1202931" y="0"/>
              <a:ext cx="309366" cy="309366"/>
              <a:chOff x="0" y="0"/>
              <a:chExt cx="61109" cy="61109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1109" cy="61109"/>
              </a:xfrm>
              <a:custGeom>
                <a:avLst/>
                <a:gdLst/>
                <a:ahLst/>
                <a:cxnLst/>
                <a:rect l="l" t="t" r="r" b="b"/>
                <a:pathLst>
                  <a:path w="61109" h="61109">
                    <a:moveTo>
                      <a:pt x="0" y="0"/>
                    </a:moveTo>
                    <a:lnTo>
                      <a:pt x="61109" y="0"/>
                    </a:lnTo>
                    <a:lnTo>
                      <a:pt x="61109" y="61109"/>
                    </a:lnTo>
                    <a:lnTo>
                      <a:pt x="0" y="61109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47625"/>
                <a:ext cx="61109" cy="10873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2744</Words>
  <Application>WPS 演示</Application>
  <PresentationFormat>On-screen Show (4:3)</PresentationFormat>
  <Paragraphs>133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宋体</vt:lpstr>
      <vt:lpstr>Wingdings</vt:lpstr>
      <vt:lpstr>Anton</vt:lpstr>
      <vt:lpstr>Aileron Bold</vt:lpstr>
      <vt:lpstr>Aileron</vt:lpstr>
      <vt:lpstr>Arial</vt:lpstr>
      <vt:lpstr>Calibri</vt:lpstr>
      <vt:lpstr>微软雅黑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Cafe Journey</dc:title>
  <dc:creator/>
  <cp:lastModifiedBy>林杨</cp:lastModifiedBy>
  <cp:revision>5</cp:revision>
  <dcterms:created xsi:type="dcterms:W3CDTF">2006-08-16T00:00:00Z</dcterms:created>
  <dcterms:modified xsi:type="dcterms:W3CDTF">2025-11-23T15:10:28Z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EF59A83AD94F4582AF3448A2112684E0_13</vt:lpwstr>
  </property>
  <property fmtid="{D5CDD505-2E9C-101B-9397-08002B2CF9AE}" pid="3" name="KSOProductBuildVer">
    <vt:lpwstr>2052-12.1.0.23542</vt:lpwstr>
  </property>
</Properties>
</file>

<file path=docProps/thumbnail.jpeg>
</file>